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68" r:id="rId5"/>
    <p:sldId id="257" r:id="rId6"/>
    <p:sldId id="258" r:id="rId7"/>
    <p:sldId id="259" r:id="rId8"/>
    <p:sldId id="260" r:id="rId9"/>
    <p:sldId id="261" r:id="rId10"/>
    <p:sldId id="262" r:id="rId11"/>
    <p:sldId id="273" r:id="rId12"/>
    <p:sldId id="265" r:id="rId13"/>
    <p:sldId id="269" r:id="rId14"/>
    <p:sldId id="270"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B175D-1159-7296-C1D5-7A36309E885B}" v="979" dt="2020-08-19T19:54:05.311"/>
    <p1510:client id="{4626E1EC-E7D5-3235-6A50-D5205792B2FA}" v="120" dt="2020-08-17T21:13:08.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785" autoAdjust="0"/>
  </p:normalViewPr>
  <p:slideViewPr>
    <p:cSldViewPr snapToGrid="0">
      <p:cViewPr varScale="1">
        <p:scale>
          <a:sx n="86" d="100"/>
          <a:sy n="86" d="100"/>
        </p:scale>
        <p:origin x="8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981CC-F7DE-4E76-AB2A-71BED29FAE72}" type="datetimeFigureOut">
              <a:rPr lang="en-US" smtClean="0"/>
              <a:t>7/25/2022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503AE-5BCC-410A-A4B3-497BF35A25CD}" type="slidenum">
              <a:rPr lang="en-US" smtClean="0"/>
              <a:t>‹#›</a:t>
            </a:fld>
            <a:endParaRPr lang="en-US"/>
          </a:p>
        </p:txBody>
      </p:sp>
    </p:spTree>
    <p:extLst>
      <p:ext uri="{BB962C8B-B14F-4D97-AF65-F5344CB8AC3E}">
        <p14:creationId xmlns:p14="http://schemas.microsoft.com/office/powerpoint/2010/main" val="3822316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Please feel free to encourage student participation whichever way you are most comfortable: in the Zoom chat, on a previously shared Jamboard, in break out groups, or all together in a grid view.  There will be a lot of opportunities for participation throughout this presentation. </a:t>
            </a:r>
            <a:endParaRPr lang="en-US"/>
          </a:p>
        </p:txBody>
      </p:sp>
      <p:sp>
        <p:nvSpPr>
          <p:cNvPr id="4" name="Slide Number Placeholder 3"/>
          <p:cNvSpPr>
            <a:spLocks noGrp="1"/>
          </p:cNvSpPr>
          <p:nvPr>
            <p:ph type="sldNum" sz="quarter" idx="5"/>
          </p:nvPr>
        </p:nvSpPr>
        <p:spPr/>
        <p:txBody>
          <a:bodyPr/>
          <a:lstStyle/>
          <a:p>
            <a:fld id="{646503AE-5BCC-410A-A4B3-497BF35A25CD}" type="slidenum">
              <a:rPr lang="en-US" smtClean="0"/>
              <a:t>1</a:t>
            </a:fld>
            <a:endParaRPr lang="en-US"/>
          </a:p>
        </p:txBody>
      </p:sp>
    </p:spTree>
    <p:extLst>
      <p:ext uri="{BB962C8B-B14F-4D97-AF65-F5344CB8AC3E}">
        <p14:creationId xmlns:p14="http://schemas.microsoft.com/office/powerpoint/2010/main" val="323481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complete a brief feedback form by scanning the QR code or using the link below. </a:t>
            </a:r>
          </a:p>
          <a:p>
            <a:endParaRPr lang="en-US" dirty="0"/>
          </a:p>
          <a:p>
            <a:r>
              <a:rPr lang="en-US" dirty="0"/>
              <a:t>https://forms.office.com/r/i9UqyyxzTT</a:t>
            </a:r>
          </a:p>
        </p:txBody>
      </p:sp>
      <p:sp>
        <p:nvSpPr>
          <p:cNvPr id="4" name="Slide Number Placeholder 3"/>
          <p:cNvSpPr>
            <a:spLocks noGrp="1"/>
          </p:cNvSpPr>
          <p:nvPr>
            <p:ph type="sldNum" sz="quarter" idx="5"/>
          </p:nvPr>
        </p:nvSpPr>
        <p:spPr/>
        <p:txBody>
          <a:bodyPr/>
          <a:lstStyle/>
          <a:p>
            <a:fld id="{646503AE-5BCC-410A-A4B3-497BF35A25CD}" type="slidenum">
              <a:rPr lang="en-US" smtClean="0"/>
              <a:t>12</a:t>
            </a:fld>
            <a:endParaRPr lang="en-US"/>
          </a:p>
        </p:txBody>
      </p:sp>
    </p:spTree>
    <p:extLst>
      <p:ext uri="{BB962C8B-B14F-4D97-AF65-F5344CB8AC3E}">
        <p14:creationId xmlns:p14="http://schemas.microsoft.com/office/powerpoint/2010/main" val="144947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panose="020F0502020204030204"/>
              </a:rPr>
              <a:t>Invite the students to share something – anything – they love.  Could be an object, a person, a musician, an author.  May be helpful if you offer to share first.  </a:t>
            </a:r>
            <a:endParaRPr lang="en-US" b="1" dirty="0">
              <a:cs typeface="Calibri" panose="020F0502020204030204"/>
            </a:endParaRPr>
          </a:p>
        </p:txBody>
      </p:sp>
      <p:sp>
        <p:nvSpPr>
          <p:cNvPr id="4" name="Slide Number Placeholder 3"/>
          <p:cNvSpPr>
            <a:spLocks noGrp="1"/>
          </p:cNvSpPr>
          <p:nvPr>
            <p:ph type="sldNum" sz="quarter" idx="10"/>
          </p:nvPr>
        </p:nvSpPr>
        <p:spPr/>
        <p:txBody>
          <a:bodyPr/>
          <a:lstStyle/>
          <a:p>
            <a:fld id="{646503AE-5BCC-410A-A4B3-497BF35A25CD}" type="slidenum">
              <a:rPr lang="en-US" smtClean="0"/>
              <a:t>2</a:t>
            </a:fld>
            <a:endParaRPr lang="en-US"/>
          </a:p>
        </p:txBody>
      </p:sp>
    </p:spTree>
    <p:extLst>
      <p:ext uri="{BB962C8B-B14F-4D97-AF65-F5344CB8AC3E}">
        <p14:creationId xmlns:p14="http://schemas.microsoft.com/office/powerpoint/2010/main" val="239357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the objectives aloud for the student. </a:t>
            </a:r>
          </a:p>
        </p:txBody>
      </p:sp>
      <p:sp>
        <p:nvSpPr>
          <p:cNvPr id="4" name="Slide Number Placeholder 3"/>
          <p:cNvSpPr>
            <a:spLocks noGrp="1"/>
          </p:cNvSpPr>
          <p:nvPr>
            <p:ph type="sldNum" sz="quarter" idx="5"/>
          </p:nvPr>
        </p:nvSpPr>
        <p:spPr/>
        <p:txBody>
          <a:bodyPr/>
          <a:lstStyle/>
          <a:p>
            <a:fld id="{646503AE-5BCC-410A-A4B3-497BF35A25CD}" type="slidenum">
              <a:rPr lang="en-US" smtClean="0"/>
              <a:t>3</a:t>
            </a:fld>
            <a:endParaRPr lang="en-US"/>
          </a:p>
        </p:txBody>
      </p:sp>
    </p:spTree>
    <p:extLst>
      <p:ext uri="{BB962C8B-B14F-4D97-AF65-F5344CB8AC3E}">
        <p14:creationId xmlns:p14="http://schemas.microsoft.com/office/powerpoint/2010/main" val="327031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Prior to playing the video, ask the students for volunteers to share what they already know about Kamala Harris. </a:t>
            </a:r>
          </a:p>
          <a:p>
            <a:endParaRPr lang="en-US" dirty="0">
              <a:cs typeface="Calibri"/>
            </a:endParaRPr>
          </a:p>
          <a:p>
            <a:r>
              <a:rPr lang="en-US" dirty="0">
                <a:cs typeface="Calibri"/>
              </a:rPr>
              <a:t>https://www.youtube.com/watch?v=GNaOg3koQS0</a:t>
            </a:r>
          </a:p>
          <a:p>
            <a:r>
              <a:rPr lang="en-US" dirty="0">
                <a:cs typeface="Calibri"/>
              </a:rPr>
              <a:t>4:19</a:t>
            </a:r>
          </a:p>
        </p:txBody>
      </p:sp>
      <p:sp>
        <p:nvSpPr>
          <p:cNvPr id="4" name="Slide Number Placeholder 3"/>
          <p:cNvSpPr>
            <a:spLocks noGrp="1"/>
          </p:cNvSpPr>
          <p:nvPr>
            <p:ph type="sldNum" sz="quarter" idx="5"/>
          </p:nvPr>
        </p:nvSpPr>
        <p:spPr/>
        <p:txBody>
          <a:bodyPr/>
          <a:lstStyle/>
          <a:p>
            <a:fld id="{646503AE-5BCC-410A-A4B3-497BF35A25CD}" type="slidenum">
              <a:rPr lang="en-US" smtClean="0"/>
              <a:t>4</a:t>
            </a:fld>
            <a:endParaRPr lang="en-US"/>
          </a:p>
        </p:txBody>
      </p:sp>
    </p:spTree>
    <p:extLst>
      <p:ext uri="{BB962C8B-B14F-4D97-AF65-F5344CB8AC3E}">
        <p14:creationId xmlns:p14="http://schemas.microsoft.com/office/powerpoint/2010/main" val="295397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the slide for the students.  Point out the pictures top left Kamala and her sister, Maya as children.  Top right, Kamala's childhood home was an ordinary apartment in Oakland.  Bottom pictures of Kamala as a child.  </a:t>
            </a:r>
          </a:p>
        </p:txBody>
      </p:sp>
      <p:sp>
        <p:nvSpPr>
          <p:cNvPr id="4" name="Slide Number Placeholder 3"/>
          <p:cNvSpPr>
            <a:spLocks noGrp="1"/>
          </p:cNvSpPr>
          <p:nvPr>
            <p:ph type="sldNum" sz="quarter" idx="5"/>
          </p:nvPr>
        </p:nvSpPr>
        <p:spPr/>
        <p:txBody>
          <a:bodyPr/>
          <a:lstStyle/>
          <a:p>
            <a:fld id="{646503AE-5BCC-410A-A4B3-497BF35A25CD}" type="slidenum">
              <a:rPr lang="en-US" smtClean="0"/>
              <a:t>5</a:t>
            </a:fld>
            <a:endParaRPr lang="en-US"/>
          </a:p>
        </p:txBody>
      </p:sp>
    </p:spTree>
    <p:extLst>
      <p:ext uri="{BB962C8B-B14F-4D97-AF65-F5344CB8AC3E}">
        <p14:creationId xmlns:p14="http://schemas.microsoft.com/office/powerpoint/2010/main" val="39130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Invite the students to reflect and share on what they think it means to be "First generation".  Explain to the students that being "first generation" is generally agreed to mean the child of an immigrant. </a:t>
            </a:r>
          </a:p>
          <a:p>
            <a:endParaRPr lang="en-US" dirty="0">
              <a:cs typeface="Calibri"/>
            </a:endParaRPr>
          </a:p>
          <a:p>
            <a:r>
              <a:rPr lang="en-US" dirty="0">
                <a:cs typeface="Calibri"/>
              </a:rPr>
              <a:t>Invite the students to reflect on the second question as well. </a:t>
            </a:r>
          </a:p>
        </p:txBody>
      </p:sp>
      <p:sp>
        <p:nvSpPr>
          <p:cNvPr id="4" name="Slide Number Placeholder 3"/>
          <p:cNvSpPr>
            <a:spLocks noGrp="1"/>
          </p:cNvSpPr>
          <p:nvPr>
            <p:ph type="sldNum" sz="quarter" idx="5"/>
          </p:nvPr>
        </p:nvSpPr>
        <p:spPr/>
        <p:txBody>
          <a:bodyPr/>
          <a:lstStyle/>
          <a:p>
            <a:fld id="{646503AE-5BCC-410A-A4B3-497BF35A25CD}" type="slidenum">
              <a:rPr lang="en-US" smtClean="0"/>
              <a:t>6</a:t>
            </a:fld>
            <a:endParaRPr lang="en-US"/>
          </a:p>
        </p:txBody>
      </p:sp>
    </p:spTree>
    <p:extLst>
      <p:ext uri="{BB962C8B-B14F-4D97-AF65-F5344CB8AC3E}">
        <p14:creationId xmlns:p14="http://schemas.microsoft.com/office/powerpoint/2010/main" val="32906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minute and really spend time slowly</a:t>
            </a:r>
            <a:r>
              <a:rPr lang="en-US" baseline="0" dirty="0"/>
              <a:t> going through these various FIRST.  Point out to the students that these things were NOT that long ago.  Make mention that it wasn’t until 2011 that CA had its FIRST WOMAN Attorney General?  In 2017 (3 years ago) Kamala was still only the SECOND Black woman to be a US Senator?  </a:t>
            </a:r>
            <a:endParaRPr lang="en-US" dirty="0"/>
          </a:p>
        </p:txBody>
      </p:sp>
      <p:sp>
        <p:nvSpPr>
          <p:cNvPr id="4" name="Slide Number Placeholder 3"/>
          <p:cNvSpPr>
            <a:spLocks noGrp="1"/>
          </p:cNvSpPr>
          <p:nvPr>
            <p:ph type="sldNum" sz="quarter" idx="10"/>
          </p:nvPr>
        </p:nvSpPr>
        <p:spPr/>
        <p:txBody>
          <a:bodyPr/>
          <a:lstStyle/>
          <a:p>
            <a:fld id="{646503AE-5BCC-410A-A4B3-497BF35A25CD}" type="slidenum">
              <a:rPr lang="en-US" smtClean="0"/>
              <a:t>7</a:t>
            </a:fld>
            <a:endParaRPr lang="en-US"/>
          </a:p>
        </p:txBody>
      </p:sp>
    </p:spTree>
    <p:extLst>
      <p:ext uri="{BB962C8B-B14F-4D97-AF65-F5344CB8AC3E}">
        <p14:creationId xmlns:p14="http://schemas.microsoft.com/office/powerpoint/2010/main" val="322549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Encourage the students to think about their wishes and dreams for their future – if they could be the “first” of something, what would it be?  i.e. this write wanted to be the FIRST woman athletic trainer for a Major League Baseball Team when she was in high school.  Invite the students to DREAM BIG and let Kamala’s story remind them that their potential has no limits! </a:t>
            </a:r>
          </a:p>
          <a:p>
            <a:endParaRPr lang="en-US" dirty="0">
              <a:cs typeface="Calibri"/>
            </a:endParaRPr>
          </a:p>
        </p:txBody>
      </p:sp>
      <p:sp>
        <p:nvSpPr>
          <p:cNvPr id="4" name="Slide Number Placeholder 3"/>
          <p:cNvSpPr>
            <a:spLocks noGrp="1"/>
          </p:cNvSpPr>
          <p:nvPr>
            <p:ph type="sldNum" sz="quarter" idx="5"/>
          </p:nvPr>
        </p:nvSpPr>
        <p:spPr/>
        <p:txBody>
          <a:bodyPr/>
          <a:lstStyle/>
          <a:p>
            <a:fld id="{646503AE-5BCC-410A-A4B3-497BF35A25CD}" type="slidenum">
              <a:rPr lang="en-US" smtClean="0"/>
              <a:t>9</a:t>
            </a:fld>
            <a:endParaRPr lang="en-US"/>
          </a:p>
        </p:txBody>
      </p:sp>
    </p:spTree>
    <p:extLst>
      <p:ext uri="{BB962C8B-B14F-4D97-AF65-F5344CB8AC3E}">
        <p14:creationId xmlns:p14="http://schemas.microsoft.com/office/powerpoint/2010/main" val="67919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Provide this check out reflection question and encourage the students to imagine the possibilites of where their lives can take them! </a:t>
            </a:r>
          </a:p>
        </p:txBody>
      </p:sp>
      <p:sp>
        <p:nvSpPr>
          <p:cNvPr id="4" name="Slide Number Placeholder 3"/>
          <p:cNvSpPr>
            <a:spLocks noGrp="1"/>
          </p:cNvSpPr>
          <p:nvPr>
            <p:ph type="sldNum" sz="quarter" idx="5"/>
          </p:nvPr>
        </p:nvSpPr>
        <p:spPr/>
        <p:txBody>
          <a:bodyPr/>
          <a:lstStyle/>
          <a:p>
            <a:fld id="{646503AE-5BCC-410A-A4B3-497BF35A25CD}" type="slidenum">
              <a:rPr lang="en-US" smtClean="0"/>
              <a:t>10</a:t>
            </a:fld>
            <a:endParaRPr lang="en-US"/>
          </a:p>
        </p:txBody>
      </p:sp>
    </p:spTree>
    <p:extLst>
      <p:ext uri="{BB962C8B-B14F-4D97-AF65-F5344CB8AC3E}">
        <p14:creationId xmlns:p14="http://schemas.microsoft.com/office/powerpoint/2010/main" val="432548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7/25/2022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GNaOg3koQS0?feature=oembed" TargetMode="Externa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933F-D154-413E-8637-43E133A1FB3B}"/>
              </a:ext>
            </a:extLst>
          </p:cNvPr>
          <p:cNvSpPr>
            <a:spLocks noGrp="1"/>
          </p:cNvSpPr>
          <p:nvPr>
            <p:ph type="ctrTitle"/>
          </p:nvPr>
        </p:nvSpPr>
        <p:spPr/>
        <p:txBody>
          <a:bodyPr/>
          <a:lstStyle/>
          <a:p>
            <a:r>
              <a:rPr lang="en-US" b="1">
                <a:ea typeface="+mj-lt"/>
                <a:cs typeface="+mj-lt"/>
              </a:rPr>
              <a:t>KAMALA HARRIS</a:t>
            </a:r>
            <a:endParaRPr lang="en-US">
              <a:ea typeface="+mj-lt"/>
              <a:cs typeface="+mj-lt"/>
            </a:endParaRPr>
          </a:p>
          <a:p>
            <a:r>
              <a:rPr lang="en-US" sz="3600">
                <a:cs typeface="Calibri Light"/>
              </a:rPr>
              <a:t>Stories of excellence</a:t>
            </a:r>
            <a:endParaRPr lang="en-US" sz="3600" dirty="0">
              <a:cs typeface="Calibri Light"/>
            </a:endParaRPr>
          </a:p>
        </p:txBody>
      </p:sp>
      <p:sp>
        <p:nvSpPr>
          <p:cNvPr id="3" name="Content Placeholder 2">
            <a:extLst>
              <a:ext uri="{FF2B5EF4-FFF2-40B4-BE49-F238E27FC236}">
                <a16:creationId xmlns:a16="http://schemas.microsoft.com/office/drawing/2014/main" id="{2F000150-6B03-4D0C-8B50-2904CD3CE3D5}"/>
              </a:ext>
            </a:extLst>
          </p:cNvPr>
          <p:cNvSpPr>
            <a:spLocks noGrp="1"/>
          </p:cNvSpPr>
          <p:nvPr>
            <p:ph type="subTitle" idx="1"/>
          </p:nvPr>
        </p:nvSpPr>
        <p:spPr/>
        <p:txBody>
          <a:bodyPr/>
          <a:lstStyle/>
          <a:p>
            <a:r>
              <a:rPr lang="en-US" dirty="0">
                <a:cs typeface="Calibri"/>
              </a:rPr>
              <a:t>Student health and human services</a:t>
            </a:r>
          </a:p>
          <a:p>
            <a:r>
              <a:rPr lang="en-US" dirty="0">
                <a:cs typeface="Calibri"/>
              </a:rPr>
              <a:t>Office of human relations, diversity and equity</a:t>
            </a:r>
          </a:p>
          <a:p>
            <a:r>
              <a:rPr lang="en-US" dirty="0">
                <a:cs typeface="Calibri"/>
              </a:rPr>
              <a:t>July 2022</a:t>
            </a:r>
          </a:p>
        </p:txBody>
      </p:sp>
    </p:spTree>
    <p:extLst>
      <p:ext uri="{BB962C8B-B14F-4D97-AF65-F5344CB8AC3E}">
        <p14:creationId xmlns:p14="http://schemas.microsoft.com/office/powerpoint/2010/main" val="1754820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F6D95BA-5DEA-4969-83AE-052DB82DC8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5" name="Rectangle 14">
            <a:extLst>
              <a:ext uri="{FF2B5EF4-FFF2-40B4-BE49-F238E27FC236}">
                <a16:creationId xmlns:a16="http://schemas.microsoft.com/office/drawing/2014/main" id="{0DC895F7-4E59-40FB-87DD-ACE47F94C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logo&#10;&#10;Description automatically generated">
            <a:extLst>
              <a:ext uri="{FF2B5EF4-FFF2-40B4-BE49-F238E27FC236}">
                <a16:creationId xmlns:a16="http://schemas.microsoft.com/office/drawing/2014/main" id="{EA35B593-B027-4DFC-892F-060A2A11048D}"/>
              </a:ext>
            </a:extLst>
          </p:cNvPr>
          <p:cNvPicPr>
            <a:picLocks noChangeAspect="1"/>
          </p:cNvPicPr>
          <p:nvPr/>
        </p:nvPicPr>
        <p:blipFill rotWithShape="1">
          <a:blip r:embed="rId4">
            <a:alphaModFix amt="35000"/>
          </a:blip>
          <a:srcRect t="6051" b="13592"/>
          <a:stretch/>
        </p:blipFill>
        <p:spPr>
          <a:xfrm>
            <a:off x="20" y="10"/>
            <a:ext cx="12191980" cy="6857990"/>
          </a:xfrm>
          <a:prstGeom prst="rect">
            <a:avLst/>
          </a:prstGeom>
        </p:spPr>
      </p:pic>
      <p:pic>
        <p:nvPicPr>
          <p:cNvPr id="17" name="Picture 16">
            <a:extLst>
              <a:ext uri="{FF2B5EF4-FFF2-40B4-BE49-F238E27FC236}">
                <a16:creationId xmlns:a16="http://schemas.microsoft.com/office/drawing/2014/main" id="{1A4C720E-710D-44F8-A8D7-2BAA61E181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51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le 1">
            <a:extLst>
              <a:ext uri="{FF2B5EF4-FFF2-40B4-BE49-F238E27FC236}">
                <a16:creationId xmlns:a16="http://schemas.microsoft.com/office/drawing/2014/main" id="{F3FA99FE-A064-4C55-920E-8B90F84AC349}"/>
              </a:ext>
            </a:extLst>
          </p:cNvPr>
          <p:cNvSpPr>
            <a:spLocks noGrp="1"/>
          </p:cNvSpPr>
          <p:nvPr>
            <p:ph type="title"/>
          </p:nvPr>
        </p:nvSpPr>
        <p:spPr>
          <a:xfrm>
            <a:off x="3962399" y="1964267"/>
            <a:ext cx="7197726" cy="2421464"/>
          </a:xfrm>
        </p:spPr>
        <p:txBody>
          <a:bodyPr vert="horz" lIns="91440" tIns="45720" rIns="91440" bIns="45720" rtlCol="0" anchor="b">
            <a:normAutofit/>
          </a:bodyPr>
          <a:lstStyle/>
          <a:p>
            <a:pPr algn="r"/>
            <a:r>
              <a:rPr lang="en-US" sz="4800"/>
              <a:t>Checkout</a:t>
            </a:r>
          </a:p>
        </p:txBody>
      </p:sp>
      <p:sp>
        <p:nvSpPr>
          <p:cNvPr id="8" name="Content Placeholder 7">
            <a:extLst>
              <a:ext uri="{FF2B5EF4-FFF2-40B4-BE49-F238E27FC236}">
                <a16:creationId xmlns:a16="http://schemas.microsoft.com/office/drawing/2014/main" id="{DF99759E-E808-40EF-A3FC-C3BC995AC05A}"/>
              </a:ext>
            </a:extLst>
          </p:cNvPr>
          <p:cNvSpPr>
            <a:spLocks noGrp="1"/>
          </p:cNvSpPr>
          <p:nvPr>
            <p:ph idx="1"/>
          </p:nvPr>
        </p:nvSpPr>
        <p:spPr>
          <a:xfrm>
            <a:off x="3962399" y="4385732"/>
            <a:ext cx="7197726" cy="1405467"/>
          </a:xfrm>
        </p:spPr>
        <p:txBody>
          <a:bodyPr vert="horz" lIns="91440" tIns="45720" rIns="91440" bIns="45720" rtlCol="0" anchor="t">
            <a:normAutofit/>
          </a:bodyPr>
          <a:lstStyle/>
          <a:p>
            <a:pPr marL="0" indent="0" algn="r">
              <a:buNone/>
            </a:pPr>
            <a:r>
              <a:rPr lang="en-US" cap="all"/>
              <a:t>If you could live anywhere, where would you want to live? </a:t>
            </a:r>
          </a:p>
        </p:txBody>
      </p:sp>
    </p:spTree>
    <p:extLst>
      <p:ext uri="{BB962C8B-B14F-4D97-AF65-F5344CB8AC3E}">
        <p14:creationId xmlns:p14="http://schemas.microsoft.com/office/powerpoint/2010/main" val="41953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432DA31-8308-4F44-87C4-068169AA4D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EEB6560-CD5D-4ADB-8C9E-494E95E70A68}"/>
              </a:ext>
            </a:extLst>
          </p:cNvPr>
          <p:cNvSpPr>
            <a:spLocks noGrp="1"/>
          </p:cNvSpPr>
          <p:nvPr>
            <p:ph type="title"/>
          </p:nvPr>
        </p:nvSpPr>
        <p:spPr>
          <a:xfrm>
            <a:off x="8180983" y="639097"/>
            <a:ext cx="3352256" cy="3746634"/>
          </a:xfrm>
        </p:spPr>
        <p:txBody>
          <a:bodyPr vert="horz" lIns="91440" tIns="45720" rIns="91440" bIns="45720" rtlCol="0" anchor="b">
            <a:normAutofit/>
          </a:bodyPr>
          <a:lstStyle/>
          <a:p>
            <a:pPr algn="r"/>
            <a:r>
              <a:rPr lang="en-US" sz="4800"/>
              <a:t>Human relations, diversity &amp; Equity</a:t>
            </a:r>
          </a:p>
        </p:txBody>
      </p:sp>
      <p:pic>
        <p:nvPicPr>
          <p:cNvPr id="7" name="Picture 6">
            <a:extLst>
              <a:ext uri="{FF2B5EF4-FFF2-40B4-BE49-F238E27FC236}">
                <a16:creationId xmlns:a16="http://schemas.microsoft.com/office/drawing/2014/main" id="{876769F7-E861-6711-6E01-2D662425322D}"/>
              </a:ext>
            </a:extLst>
          </p:cNvPr>
          <p:cNvPicPr>
            <a:picLocks noChangeAspect="1"/>
          </p:cNvPicPr>
          <p:nvPr/>
        </p:nvPicPr>
        <p:blipFill>
          <a:blip r:embed="rId4"/>
          <a:stretch>
            <a:fillRect/>
          </a:stretch>
        </p:blipFill>
        <p:spPr>
          <a:xfrm>
            <a:off x="1563407" y="639098"/>
            <a:ext cx="5054170" cy="558472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07771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4432DA31-8308-4F44-87C4-068169AA4D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18D266D-95DD-447A-AEEA-9AC31F7F8B28}"/>
              </a:ext>
            </a:extLst>
          </p:cNvPr>
          <p:cNvSpPr>
            <a:spLocks noGrp="1"/>
          </p:cNvSpPr>
          <p:nvPr>
            <p:ph type="title"/>
          </p:nvPr>
        </p:nvSpPr>
        <p:spPr>
          <a:xfrm>
            <a:off x="643464" y="639097"/>
            <a:ext cx="4789678" cy="3746634"/>
          </a:xfrm>
        </p:spPr>
        <p:txBody>
          <a:bodyPr vert="horz" lIns="91440" tIns="45720" rIns="91440" bIns="45720" rtlCol="0" anchor="b">
            <a:normAutofit/>
          </a:bodyPr>
          <a:lstStyle/>
          <a:p>
            <a:pPr algn="r"/>
            <a:r>
              <a:rPr lang="en-US" sz="4800"/>
              <a:t>Teacher feedback</a:t>
            </a:r>
          </a:p>
        </p:txBody>
      </p:sp>
      <p:sp>
        <p:nvSpPr>
          <p:cNvPr id="1033" name="Rounded Rectangle 3">
            <a:extLst>
              <a:ext uri="{FF2B5EF4-FFF2-40B4-BE49-F238E27FC236}">
                <a16:creationId xmlns:a16="http://schemas.microsoft.com/office/drawing/2014/main" id="{7305A1FC-31FA-43A6-A3AF-7EB77CC54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2379" y="639097"/>
            <a:ext cx="5471927" cy="5575439"/>
          </a:xfrm>
          <a:prstGeom prst="roundRect">
            <a:avLst>
              <a:gd name="adj" fmla="val 5310"/>
            </a:avLst>
          </a:prstGeom>
          <a:solidFill>
            <a:srgbClr val="FFFFFF"/>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defTabSz="457200">
              <a:spcAft>
                <a:spcPts val="1000"/>
              </a:spcAft>
              <a:buClr>
                <a:schemeClr val="tx1"/>
              </a:buClr>
              <a:buSzPct val="100000"/>
              <a:buFont typeface="Arial"/>
              <a:buNone/>
            </a:pPr>
            <a:endParaRPr lang="en-US" sz="1600" cap="all">
              <a:solidFill>
                <a:schemeClr val="tx1"/>
              </a:solidFill>
            </a:endParaRPr>
          </a:p>
        </p:txBody>
      </p:sp>
      <p:pic>
        <p:nvPicPr>
          <p:cNvPr id="1026" name="Picture 2" descr="QRCode for HRDE Advisory Lesson Feedback Survey">
            <a:extLst>
              <a:ext uri="{FF2B5EF4-FFF2-40B4-BE49-F238E27FC236}">
                <a16:creationId xmlns:a16="http://schemas.microsoft.com/office/drawing/2014/main" id="{BF32BA46-3EF2-0DC2-9893-5D8304BC006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720971" y="1333795"/>
            <a:ext cx="4173253" cy="417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99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26" name="Picture 2" descr="Colorful welcome composition with origami style | Free Vector"/>
          <p:cNvPicPr>
            <a:picLocks noChangeAspect="1" noChangeArrowheads="1"/>
          </p:cNvPicPr>
          <p:nvPr/>
        </p:nvPicPr>
        <p:blipFill rotWithShape="1">
          <a:blip r:embed="rId4">
            <a:extLst>
              <a:ext uri="{28A0092B-C50C-407E-A947-70E740481C1C}">
                <a14:useLocalDpi xmlns:a14="http://schemas.microsoft.com/office/drawing/2010/main" val="0"/>
              </a:ext>
            </a:extLst>
          </a:blip>
          <a:srcRect t="31127" b="1262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70">
            <a:extLst>
              <a:ext uri="{FF2B5EF4-FFF2-40B4-BE49-F238E27FC236}">
                <a16:creationId xmlns:a16="http://schemas.microsoft.com/office/drawing/2014/main" id="{34034ABF-6942-4B47-BE7E-55C791468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31" name="Freeform 5">
            <a:extLst>
              <a:ext uri="{FF2B5EF4-FFF2-40B4-BE49-F238E27FC236}">
                <a16:creationId xmlns:a16="http://schemas.microsoft.com/office/drawing/2014/main" id="{2D2F9523-C090-4E9F-876E-C5B05F290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1380067" y="838200"/>
            <a:ext cx="9437159" cy="1227667"/>
          </a:xfrm>
        </p:spPr>
        <p:txBody>
          <a:bodyPr>
            <a:normAutofit/>
          </a:bodyPr>
          <a:lstStyle/>
          <a:p>
            <a:r>
              <a:rPr lang="en-US" dirty="0"/>
              <a:t>Welcome! </a:t>
            </a:r>
          </a:p>
        </p:txBody>
      </p:sp>
      <p:sp>
        <p:nvSpPr>
          <p:cNvPr id="3" name="Content Placeholder 2"/>
          <p:cNvSpPr>
            <a:spLocks noGrp="1"/>
          </p:cNvSpPr>
          <p:nvPr>
            <p:ph idx="1"/>
          </p:nvPr>
        </p:nvSpPr>
        <p:spPr>
          <a:xfrm>
            <a:off x="1380067" y="2006601"/>
            <a:ext cx="9437159" cy="3784600"/>
          </a:xfrm>
        </p:spPr>
        <p:txBody>
          <a:bodyPr>
            <a:normAutofit/>
          </a:bodyPr>
          <a:lstStyle/>
          <a:p>
            <a:r>
              <a:rPr lang="en-US" dirty="0"/>
              <a:t>Thanks for being here today!</a:t>
            </a:r>
          </a:p>
          <a:p>
            <a:endParaRPr lang="en-US" dirty="0"/>
          </a:p>
          <a:p>
            <a:r>
              <a:rPr lang="en-US" dirty="0"/>
              <a:t>We are going to start with a check in – everyone please go ahead and share one thing you LOVE. </a:t>
            </a:r>
          </a:p>
        </p:txBody>
      </p:sp>
    </p:spTree>
    <p:extLst>
      <p:ext uri="{BB962C8B-B14F-4D97-AF65-F5344CB8AC3E}">
        <p14:creationId xmlns:p14="http://schemas.microsoft.com/office/powerpoint/2010/main" val="349237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423474" y="2142067"/>
            <a:ext cx="11767850" cy="3649133"/>
          </a:xfrm>
        </p:spPr>
        <p:txBody>
          <a:bodyPr/>
          <a:lstStyle/>
          <a:p>
            <a:r>
              <a:rPr lang="en-US" sz="2800" dirty="0">
                <a:cs typeface="Calibri"/>
              </a:rPr>
              <a:t>Learn about the Vice-Presidents early life</a:t>
            </a:r>
          </a:p>
          <a:p>
            <a:endParaRPr lang="en-US" sz="2800" dirty="0">
              <a:cs typeface="Calibri"/>
            </a:endParaRPr>
          </a:p>
          <a:p>
            <a:r>
              <a:rPr lang="en-US" sz="2800" dirty="0">
                <a:cs typeface="Calibri"/>
              </a:rPr>
              <a:t>Explore potential impact of Kamala Harris' early life on her ambitious future</a:t>
            </a:r>
          </a:p>
          <a:p>
            <a:endParaRPr lang="en-US" sz="2800" dirty="0">
              <a:cs typeface="Calibri"/>
            </a:endParaRPr>
          </a:p>
          <a:p>
            <a:r>
              <a:rPr lang="en-US" sz="2800" dirty="0">
                <a:cs typeface="Calibri"/>
              </a:rPr>
              <a:t>Reflect on what it means to be the "FIRST" to accomplish something</a:t>
            </a:r>
          </a:p>
        </p:txBody>
      </p:sp>
    </p:spTree>
    <p:extLst>
      <p:ext uri="{BB962C8B-B14F-4D97-AF65-F5344CB8AC3E}">
        <p14:creationId xmlns:p14="http://schemas.microsoft.com/office/powerpoint/2010/main" val="315397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32DA31-8308-4F44-87C4-068169AA4D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561859" y="1127253"/>
            <a:ext cx="4626223" cy="3746634"/>
          </a:xfrm>
        </p:spPr>
        <p:txBody>
          <a:bodyPr vert="horz" lIns="91440" tIns="45720" rIns="91440" bIns="45720" rtlCol="0" anchor="b">
            <a:normAutofit/>
          </a:bodyPr>
          <a:lstStyle/>
          <a:p>
            <a:pPr algn="ctr"/>
            <a:r>
              <a:rPr lang="en-US" sz="4800" dirty="0"/>
              <a:t>Who is </a:t>
            </a:r>
            <a:br>
              <a:rPr lang="en-US" sz="4800" dirty="0"/>
            </a:br>
            <a:r>
              <a:rPr lang="en-US" sz="4800" dirty="0"/>
              <a:t>Kamala Harris? </a:t>
            </a:r>
            <a:endParaRPr lang="en-US" dirty="0"/>
          </a:p>
        </p:txBody>
      </p:sp>
      <p:pic>
        <p:nvPicPr>
          <p:cNvPr id="4" name="Picture 4">
            <a:hlinkClick r:id="" action="ppaction://media"/>
            <a:extLst>
              <a:ext uri="{FF2B5EF4-FFF2-40B4-BE49-F238E27FC236}">
                <a16:creationId xmlns:a16="http://schemas.microsoft.com/office/drawing/2014/main" id="{909626BF-EBE1-417D-B370-9C789DC792EA}"/>
              </a:ext>
            </a:extLst>
          </p:cNvPr>
          <p:cNvPicPr>
            <a:picLocks noRot="1" noChangeAspect="1"/>
          </p:cNvPicPr>
          <p:nvPr>
            <a:videoFile r:link="rId1"/>
          </p:nvPr>
        </p:nvPicPr>
        <p:blipFill>
          <a:blip r:embed="rId6"/>
          <a:stretch>
            <a:fillRect/>
          </a:stretch>
        </p:blipFill>
        <p:spPr>
          <a:xfrm>
            <a:off x="320248" y="832595"/>
            <a:ext cx="6921364" cy="519102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848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030288"/>
            <a:ext cx="4784929" cy="1035579"/>
          </a:xfrm>
        </p:spPr>
        <p:txBody>
          <a:bodyPr>
            <a:normAutofit/>
          </a:bodyPr>
          <a:lstStyle/>
          <a:p>
            <a:r>
              <a:rPr lang="en-US" dirty="0"/>
              <a:t>First generation</a:t>
            </a:r>
          </a:p>
        </p:txBody>
      </p:sp>
      <p:sp>
        <p:nvSpPr>
          <p:cNvPr id="3" name="Content Placeholder 2"/>
          <p:cNvSpPr>
            <a:spLocks noGrp="1"/>
          </p:cNvSpPr>
          <p:nvPr>
            <p:ph idx="1"/>
          </p:nvPr>
        </p:nvSpPr>
        <p:spPr>
          <a:xfrm>
            <a:off x="685800" y="2344473"/>
            <a:ext cx="4784929" cy="3649133"/>
          </a:xfrm>
        </p:spPr>
        <p:txBody>
          <a:bodyPr>
            <a:normAutofit lnSpcReduction="10000"/>
          </a:bodyPr>
          <a:lstStyle/>
          <a:p>
            <a:pPr>
              <a:lnSpc>
                <a:spcPct val="90000"/>
              </a:lnSpc>
            </a:pPr>
            <a:r>
              <a:rPr lang="en-US" sz="1700" dirty="0"/>
              <a:t>Kamala Harris was born in 1964 to immigrant parents.  Her mother is from India and her father is from Jamaica. </a:t>
            </a:r>
          </a:p>
          <a:p>
            <a:pPr>
              <a:lnSpc>
                <a:spcPct val="90000"/>
              </a:lnSpc>
            </a:pPr>
            <a:endParaRPr lang="en-US" sz="1700" dirty="0"/>
          </a:p>
          <a:p>
            <a:pPr>
              <a:lnSpc>
                <a:spcPct val="90000"/>
              </a:lnSpc>
            </a:pPr>
            <a:r>
              <a:rPr lang="en-US" sz="1700" dirty="0"/>
              <a:t>Kamala grew up in Oakland. CA. </a:t>
            </a:r>
          </a:p>
          <a:p>
            <a:pPr>
              <a:lnSpc>
                <a:spcPct val="90000"/>
              </a:lnSpc>
            </a:pPr>
            <a:r>
              <a:rPr lang="en-US" sz="1700" dirty="0"/>
              <a:t>She said she had a “stroller-eye view” of the civil rights movement. Her parents often took her and her  sister to protests and rallies. </a:t>
            </a:r>
          </a:p>
          <a:p>
            <a:pPr>
              <a:lnSpc>
                <a:spcPct val="90000"/>
              </a:lnSpc>
            </a:pPr>
            <a:endParaRPr lang="en-US" sz="1700" dirty="0"/>
          </a:p>
          <a:p>
            <a:pPr>
              <a:lnSpc>
                <a:spcPct val="90000"/>
              </a:lnSpc>
            </a:pPr>
            <a:r>
              <a:rPr lang="en-US" sz="1700" dirty="0"/>
              <a:t>At the age of 12, Kamala moved to Quebec (Canada) where she attended a French-speaking school.  </a:t>
            </a:r>
          </a:p>
          <a:p>
            <a:pPr>
              <a:lnSpc>
                <a:spcPct val="90000"/>
              </a:lnSpc>
            </a:pPr>
            <a:endParaRPr lang="en-US" sz="1700" dirty="0"/>
          </a:p>
          <a:p>
            <a:pPr>
              <a:lnSpc>
                <a:spcPct val="90000"/>
              </a:lnSpc>
            </a:pPr>
            <a:endParaRPr lang="en-US" sz="1700" dirty="0"/>
          </a:p>
          <a:p>
            <a:pPr>
              <a:lnSpc>
                <a:spcPct val="90000"/>
              </a:lnSpc>
            </a:pPr>
            <a:endParaRPr lang="en-US" sz="1700" dirty="0"/>
          </a:p>
        </p:txBody>
      </p:sp>
      <p:pic>
        <p:nvPicPr>
          <p:cNvPr id="2052" name="Picture 4" descr="https://ca-times.brightspotcdn.com/dims4/default/c05425e/2147483647/strip/true/crop/1362x2048+0+0/resize/840x1263!/quality/90/?url=https%3A%2F%2Fcalifornia-times-brightspot.s3.amazonaws.com%2F92%2Fb4%2F1e0029f30f905af2ad42fd44d315%2Fla-1547056333-0t28nth29s-snap-imag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16450" y="1030288"/>
            <a:ext cx="1539191" cy="2314573"/>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7/7c/Kamala_Harris_-_Berkeley_childhood_home.jpg/220px-Kamala_Harris_-_Berkeley_childhood_home.jp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22826" y="1355766"/>
            <a:ext cx="2652127" cy="1989095"/>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https://ca-times.brightspotcdn.com/dims4/default/cc0b6a9/2147483647/strip/true/crop/1325x978+0+0/resize/840x620!/quality/90/?url=https%3A%2F%2Fcalifornia-times-brightspot.s3.amazonaws.com%2F76%2Faf%2Fb56e8c495b3ce7fb41bdb99cd8b5%2Fla-1547057729-8knds8unde-snap-image"/>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03513" y="3513136"/>
            <a:ext cx="2658050" cy="1960311"/>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s://ca-times.brightspotcdn.com/dims4/default/2ba94c5/2147483647/strip/true/crop/2048x1402+0+0/resize/840x575!/quality/90/?url=https%3A%2F%2Fcalifornia-times-brightspot.s3.amazonaws.com%2F64%2F5d%2F302243fe82d725a6c64189467ffc%2Fla-1547057775-ijqgxpn8gb-snap-image"/>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922826" y="3513136"/>
            <a:ext cx="2658050" cy="1820764"/>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64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22CD25-774C-445A-BB73-E7CA305DB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logo&#10;&#10;Description automatically generated">
            <a:extLst>
              <a:ext uri="{FF2B5EF4-FFF2-40B4-BE49-F238E27FC236}">
                <a16:creationId xmlns:a16="http://schemas.microsoft.com/office/drawing/2014/main" id="{C5838106-55A4-468B-8124-6FA1153CD898}"/>
              </a:ext>
            </a:extLst>
          </p:cNvPr>
          <p:cNvPicPr>
            <a:picLocks noChangeAspect="1"/>
          </p:cNvPicPr>
          <p:nvPr/>
        </p:nvPicPr>
        <p:blipFill rotWithShape="1">
          <a:blip r:embed="rId4">
            <a:alphaModFix amt="20000"/>
          </a:blip>
          <a:srcRect t="10573" r="9091" b="24697"/>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0CE22D27-F39E-4E29-B074-E0E3F1C8F8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131425" cy="1456267"/>
          </a:xfrm>
        </p:spPr>
        <p:txBody>
          <a:bodyPr>
            <a:normAutofit/>
          </a:bodyPr>
          <a:lstStyle/>
          <a:p>
            <a:r>
              <a:rPr lang="en-US" b="1" dirty="0"/>
              <a:t>reflection</a:t>
            </a:r>
          </a:p>
        </p:txBody>
      </p:sp>
      <p:sp>
        <p:nvSpPr>
          <p:cNvPr id="3" name="Content Placeholder 2"/>
          <p:cNvSpPr>
            <a:spLocks noGrp="1"/>
          </p:cNvSpPr>
          <p:nvPr>
            <p:ph idx="1"/>
          </p:nvPr>
        </p:nvSpPr>
        <p:spPr>
          <a:xfrm>
            <a:off x="685801" y="2142067"/>
            <a:ext cx="10131425" cy="3649133"/>
          </a:xfrm>
        </p:spPr>
        <p:txBody>
          <a:bodyPr>
            <a:normAutofit/>
          </a:bodyPr>
          <a:lstStyle/>
          <a:p>
            <a:r>
              <a:rPr lang="en-US" sz="2400" b="1" dirty="0"/>
              <a:t>What does it mean to be “first generation”?  </a:t>
            </a:r>
            <a:endParaRPr lang="en-US" sz="2400" b="1" dirty="0">
              <a:cs typeface="Calibri"/>
            </a:endParaRPr>
          </a:p>
          <a:p>
            <a:endParaRPr lang="en-US" sz="2400" b="1" dirty="0">
              <a:cs typeface="Calibri"/>
            </a:endParaRPr>
          </a:p>
          <a:p>
            <a:r>
              <a:rPr lang="en-US" sz="2400" b="1" dirty="0"/>
              <a:t>What do you think it was like for Kamala to attend middle school and not speak the same language as her classmates and teachers? </a:t>
            </a:r>
            <a:endParaRPr lang="en-US" b="1" dirty="0">
              <a:cs typeface="Calibri"/>
            </a:endParaRPr>
          </a:p>
        </p:txBody>
      </p:sp>
    </p:spTree>
    <p:extLst>
      <p:ext uri="{BB962C8B-B14F-4D97-AF65-F5344CB8AC3E}">
        <p14:creationId xmlns:p14="http://schemas.microsoft.com/office/powerpoint/2010/main" val="733453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1" y="979489"/>
            <a:ext cx="6814749" cy="1035578"/>
          </a:xfrm>
        </p:spPr>
        <p:txBody>
          <a:bodyPr>
            <a:normAutofit/>
          </a:bodyPr>
          <a:lstStyle/>
          <a:p>
            <a:r>
              <a:rPr lang="en-US" sz="4400" dirty="0"/>
              <a:t>A Long List of </a:t>
            </a:r>
            <a:r>
              <a:rPr lang="en-US" sz="4400" dirty="0" err="1"/>
              <a:t>FIrsts</a:t>
            </a:r>
            <a:endParaRPr lang="en-US" sz="4400" dirty="0"/>
          </a:p>
        </p:txBody>
      </p:sp>
      <p:sp>
        <p:nvSpPr>
          <p:cNvPr id="3" name="Content Placeholder 2"/>
          <p:cNvSpPr>
            <a:spLocks noGrp="1"/>
          </p:cNvSpPr>
          <p:nvPr>
            <p:ph idx="1"/>
          </p:nvPr>
        </p:nvSpPr>
        <p:spPr>
          <a:xfrm>
            <a:off x="-139699" y="1727201"/>
            <a:ext cx="8089900" cy="4610100"/>
          </a:xfrm>
        </p:spPr>
        <p:txBody>
          <a:bodyPr>
            <a:normAutofit/>
          </a:bodyPr>
          <a:lstStyle/>
          <a:p>
            <a:r>
              <a:rPr lang="en-US" dirty="0"/>
              <a:t>Kamala Harris was the first: </a:t>
            </a:r>
          </a:p>
          <a:p>
            <a:pPr lvl="1"/>
            <a:r>
              <a:rPr lang="en-US" dirty="0"/>
              <a:t>Jamaican-American , woman, and Asian-American to become the attorney general of California. (2011)</a:t>
            </a:r>
          </a:p>
          <a:p>
            <a:pPr lvl="1"/>
            <a:r>
              <a:rPr lang="en-US" dirty="0"/>
              <a:t>South-Asian attorney general in the entire United States (2011)</a:t>
            </a:r>
          </a:p>
          <a:p>
            <a:pPr lvl="1"/>
            <a:r>
              <a:rPr lang="en-US" dirty="0"/>
              <a:t>Indian-American (and second African-American woman) to serve as a United States Senator (2017)</a:t>
            </a:r>
          </a:p>
          <a:p>
            <a:pPr lvl="1"/>
            <a:r>
              <a:rPr lang="en-US" dirty="0"/>
              <a:t>African-American woman to represent California in the United States Senate (2017)</a:t>
            </a:r>
          </a:p>
          <a:p>
            <a:pPr lvl="1"/>
            <a:r>
              <a:rPr lang="en-US" dirty="0"/>
              <a:t>Woman elected Vice President of the United States of America (2020)</a:t>
            </a:r>
          </a:p>
          <a:p>
            <a:pPr lvl="1"/>
            <a:r>
              <a:rPr lang="en-US" dirty="0"/>
              <a:t>African-American elected Vice President of the United States of America (2020)</a:t>
            </a:r>
          </a:p>
          <a:p>
            <a:pPr lvl="1"/>
            <a:r>
              <a:rPr lang="en-US" dirty="0"/>
              <a:t>Person of Asian descent elected Vice President of the United States of America (2020)</a:t>
            </a:r>
          </a:p>
          <a:p>
            <a:pPr lvl="1"/>
            <a:endParaRPr lang="en-US" dirty="0"/>
          </a:p>
        </p:txBody>
      </p:sp>
      <p:sp>
        <p:nvSpPr>
          <p:cNvPr id="3082" name="Rounded Rectangle 10">
            <a:extLst>
              <a:ext uri="{FF2B5EF4-FFF2-40B4-BE49-F238E27FC236}">
                <a16:creationId xmlns:a16="http://schemas.microsoft.com/office/drawing/2014/main" id="{67A18B5E-B004-4131-9616-CFBEE68A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6172" y="639097"/>
            <a:ext cx="3398290" cy="5575438"/>
          </a:xfrm>
          <a:prstGeom prst="roundRect">
            <a:avLst>
              <a:gd name="adj" fmla="val 5442"/>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alifornia Department of Justice - Wikipedia"/>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19660" y="733077"/>
            <a:ext cx="2643198" cy="2636590"/>
          </a:xfrm>
          <a:prstGeom prst="roundRect">
            <a:avLst>
              <a:gd name="adj" fmla="val 5170"/>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3080" name="Picture 8" descr="Harris laid groundwork for VP nod with tough committee questions"/>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238779" y="3764656"/>
            <a:ext cx="3204958" cy="2075210"/>
          </a:xfrm>
          <a:prstGeom prst="roundRect">
            <a:avLst>
              <a:gd name="adj" fmla="val 5170"/>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8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CC55-1945-4DC4-A738-A74D7D8EF646}"/>
              </a:ext>
            </a:extLst>
          </p:cNvPr>
          <p:cNvSpPr>
            <a:spLocks noGrp="1"/>
          </p:cNvSpPr>
          <p:nvPr>
            <p:ph type="title"/>
          </p:nvPr>
        </p:nvSpPr>
        <p:spPr>
          <a:xfrm>
            <a:off x="876301" y="0"/>
            <a:ext cx="10131425" cy="1456267"/>
          </a:xfrm>
        </p:spPr>
        <p:txBody>
          <a:bodyPr>
            <a:normAutofit/>
          </a:bodyPr>
          <a:lstStyle/>
          <a:p>
            <a:pPr algn="ctr"/>
            <a:r>
              <a:rPr lang="en-US" sz="4400" b="1" dirty="0"/>
              <a:t>FIRST WOMAN VICE PRESIDENT</a:t>
            </a:r>
          </a:p>
        </p:txBody>
      </p:sp>
      <p:pic>
        <p:nvPicPr>
          <p:cNvPr id="1026" name="Picture 2" descr="Kamala Harris makes history as the first woman elected US vice president -  Vidéo Dailymotion">
            <a:extLst>
              <a:ext uri="{FF2B5EF4-FFF2-40B4-BE49-F238E27FC236}">
                <a16:creationId xmlns:a16="http://schemas.microsoft.com/office/drawing/2014/main" id="{D02BCB38-DDAC-43B2-B418-AF0D88DEC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49" y="1295401"/>
            <a:ext cx="6057900" cy="3429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8" name="Picture 4" descr="Glass roofs, breaking Kamala Harris had to inspirational speech: &quot;I am the  first woman in this position, but I did not the last&quot; - Teller Report">
            <a:extLst>
              <a:ext uri="{FF2B5EF4-FFF2-40B4-BE49-F238E27FC236}">
                <a16:creationId xmlns:a16="http://schemas.microsoft.com/office/drawing/2014/main" id="{D10A234D-BED7-45CE-AFD8-D3138B5EB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199" y="3251200"/>
            <a:ext cx="5189265" cy="28940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637318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22CD25-774C-445A-BB73-E7CA305DB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logo&#10;&#10;Description automatically generated">
            <a:extLst>
              <a:ext uri="{FF2B5EF4-FFF2-40B4-BE49-F238E27FC236}">
                <a16:creationId xmlns:a16="http://schemas.microsoft.com/office/drawing/2014/main" id="{C5838106-55A4-468B-8124-6FA1153CD898}"/>
              </a:ext>
            </a:extLst>
          </p:cNvPr>
          <p:cNvPicPr>
            <a:picLocks noChangeAspect="1"/>
          </p:cNvPicPr>
          <p:nvPr/>
        </p:nvPicPr>
        <p:blipFill rotWithShape="1">
          <a:blip r:embed="rId4">
            <a:alphaModFix amt="20000"/>
          </a:blip>
          <a:srcRect t="10573" r="9091" b="24697"/>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0CE22D27-F39E-4E29-B074-E0E3F1C8F8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131425" cy="1456267"/>
          </a:xfrm>
        </p:spPr>
        <p:txBody>
          <a:bodyPr>
            <a:normAutofit/>
          </a:bodyPr>
          <a:lstStyle/>
          <a:p>
            <a:r>
              <a:rPr lang="en-US" b="1" dirty="0"/>
              <a:t>reflection</a:t>
            </a:r>
          </a:p>
        </p:txBody>
      </p:sp>
      <p:sp>
        <p:nvSpPr>
          <p:cNvPr id="3" name="Content Placeholder 2"/>
          <p:cNvSpPr>
            <a:spLocks noGrp="1"/>
          </p:cNvSpPr>
          <p:nvPr>
            <p:ph idx="1"/>
          </p:nvPr>
        </p:nvSpPr>
        <p:spPr>
          <a:xfrm>
            <a:off x="685801" y="2142067"/>
            <a:ext cx="10131425" cy="3649133"/>
          </a:xfrm>
        </p:spPr>
        <p:txBody>
          <a:bodyPr>
            <a:normAutofit/>
          </a:bodyPr>
          <a:lstStyle/>
          <a:p>
            <a:r>
              <a:rPr lang="en-US" sz="2400" b="1" dirty="0">
                <a:ea typeface="+mn-lt"/>
                <a:cs typeface="+mn-lt"/>
              </a:rPr>
              <a:t>If you could be the ‘first’ of something, what would it be? </a:t>
            </a:r>
          </a:p>
        </p:txBody>
      </p:sp>
    </p:spTree>
    <p:extLst>
      <p:ext uri="{BB962C8B-B14F-4D97-AF65-F5344CB8AC3E}">
        <p14:creationId xmlns:p14="http://schemas.microsoft.com/office/powerpoint/2010/main" val="37537675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9" ma:contentTypeDescription="Create a new document." ma:contentTypeScope="" ma:versionID="7275020f4c0f251b44d733fc6a999a7f">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f4cf8b7d47154cb13d3431a6b8bd24bd"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C6DA69-707C-4B8D-850D-E5737C0E1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1116e-70b5-4dea-976a-806e996dba5c"/>
    <ds:schemaRef ds:uri="4259f52f-4b71-47bc-aac8-de2b0f5da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BDFD5B-C531-40C5-8F2D-630C0E81946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259f52f-4b71-47bc-aac8-de2b0f5da881"/>
    <ds:schemaRef ds:uri="e021116e-70b5-4dea-976a-806e996dba5c"/>
    <ds:schemaRef ds:uri="http://www.w3.org/XML/1998/namespace"/>
  </ds:schemaRefs>
</ds:datastoreItem>
</file>

<file path=customXml/itemProps3.xml><?xml version="1.0" encoding="utf-8"?>
<ds:datastoreItem xmlns:ds="http://schemas.openxmlformats.org/officeDocument/2006/customXml" ds:itemID="{8200FBFF-045D-4EF1-9391-F708A8A7CF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TotalTime>
  <Words>787</Words>
  <Application>Microsoft Office PowerPoint</Application>
  <PresentationFormat>Widescreen</PresentationFormat>
  <Paragraphs>71</Paragraphs>
  <Slides>12</Slides>
  <Notes>10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Celestial</vt:lpstr>
      <vt:lpstr>KAMALA HARRIS Stories of excellence</vt:lpstr>
      <vt:lpstr>Welcome! </vt:lpstr>
      <vt:lpstr>Objectives</vt:lpstr>
      <vt:lpstr>Who is  Kamala Harris? </vt:lpstr>
      <vt:lpstr>First generation</vt:lpstr>
      <vt:lpstr>reflection</vt:lpstr>
      <vt:lpstr>A Long List of FIrsts</vt:lpstr>
      <vt:lpstr>FIRST WOMAN VICE PRESIDENT</vt:lpstr>
      <vt:lpstr>reflection</vt:lpstr>
      <vt:lpstr>Checkout</vt:lpstr>
      <vt:lpstr>Human relations, diversity &amp; Equity</vt:lpstr>
      <vt:lpstr>Teacher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KAMALA HARRIS Stories of excellence</dc:title>
  <dc:creator>Chiasson, Judy</dc:creator>
  <cp:lastModifiedBy>Gomez, Julie</cp:lastModifiedBy>
  <cp:revision>6</cp:revision>
  <dcterms:created xsi:type="dcterms:W3CDTF">2020-08-20T02:27:09Z</dcterms:created>
  <dcterms:modified xsi:type="dcterms:W3CDTF">2022-07-25T21:52:56Z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